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5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3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9636" autoAdjust="0"/>
  </p:normalViewPr>
  <p:slideViewPr>
    <p:cSldViewPr snapToGrid="0">
      <p:cViewPr varScale="1">
        <p:scale>
          <a:sx n="121" d="100"/>
          <a:sy n="121" d="100"/>
        </p:scale>
        <p:origin x="1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168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7:01.693" idx="3">
    <p:pos x="10" y="10"/>
    <p:text>Use Huawei products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4:10.136" idx="1">
    <p:pos x="42654" y="-2145"/>
    <p:text>update placement of animation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7T14:26:42.205" idx="2">
    <p:pos x="10" y="10"/>
    <p:text>use Huawei product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003" y="493949"/>
          <a:ext cx="1589644" cy="9537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High quality</a:t>
          </a:r>
          <a:endParaRPr lang="en-IE" sz="1900" kern="1200" dirty="0"/>
        </a:p>
      </dsp:txBody>
      <dsp:txXfrm>
        <a:off x="2003" y="493949"/>
        <a:ext cx="1589644" cy="953786"/>
      </dsp:txXfrm>
    </dsp:sp>
    <dsp:sp modelId="{51C628E9-503E-49B7-AA3F-58981981CF41}">
      <dsp:nvSpPr>
        <dsp:cNvPr id="0" name=""/>
        <dsp:cNvSpPr/>
      </dsp:nvSpPr>
      <dsp:spPr>
        <a:xfrm>
          <a:off x="1750612" y="493949"/>
          <a:ext cx="1589644" cy="95378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Reduced time to market</a:t>
          </a:r>
          <a:endParaRPr lang="en-IE" sz="1900" kern="1200" dirty="0"/>
        </a:p>
      </dsp:txBody>
      <dsp:txXfrm>
        <a:off x="1750612" y="493949"/>
        <a:ext cx="1589644" cy="953786"/>
      </dsp:txXfrm>
    </dsp:sp>
    <dsp:sp modelId="{961EBE16-110C-4D27-A254-E231B1E91548}">
      <dsp:nvSpPr>
        <dsp:cNvPr id="0" name=""/>
        <dsp:cNvSpPr/>
      </dsp:nvSpPr>
      <dsp:spPr>
        <a:xfrm>
          <a:off x="3499221" y="493949"/>
          <a:ext cx="1589644" cy="9537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Market dominance</a:t>
          </a:r>
          <a:endParaRPr lang="en-IE" sz="1900" kern="1200" dirty="0"/>
        </a:p>
      </dsp:txBody>
      <dsp:txXfrm>
        <a:off x="3499221" y="493949"/>
        <a:ext cx="1589644" cy="953786"/>
      </dsp:txXfrm>
    </dsp:sp>
    <dsp:sp modelId="{36B92C67-A831-4B7A-8773-FC76D23FC59E}">
      <dsp:nvSpPr>
        <dsp:cNvPr id="0" name=""/>
        <dsp:cNvSpPr/>
      </dsp:nvSpPr>
      <dsp:spPr>
        <a:xfrm>
          <a:off x="5247830" y="493949"/>
          <a:ext cx="1589644" cy="95378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Market agility</a:t>
          </a:r>
          <a:endParaRPr lang="en-IE" sz="1900" kern="1200" dirty="0"/>
        </a:p>
      </dsp:txBody>
      <dsp:txXfrm>
        <a:off x="5247830" y="493949"/>
        <a:ext cx="1589644" cy="953786"/>
      </dsp:txXfrm>
    </dsp:sp>
    <dsp:sp modelId="{4C47FF94-7ABB-46BD-A274-C80494DC8319}">
      <dsp:nvSpPr>
        <dsp:cNvPr id="0" name=""/>
        <dsp:cNvSpPr/>
      </dsp:nvSpPr>
      <dsp:spPr>
        <a:xfrm>
          <a:off x="2003" y="1606700"/>
          <a:ext cx="1589644" cy="95378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Product alignment</a:t>
          </a:r>
          <a:endParaRPr lang="en-IE" sz="1900" kern="1200" dirty="0"/>
        </a:p>
      </dsp:txBody>
      <dsp:txXfrm>
        <a:off x="2003" y="1606700"/>
        <a:ext cx="1589644" cy="953786"/>
      </dsp:txXfrm>
    </dsp:sp>
    <dsp:sp modelId="{A4479259-7924-4A07-9927-C44E75FC0FD0}">
      <dsp:nvSpPr>
        <dsp:cNvPr id="0" name=""/>
        <dsp:cNvSpPr/>
      </dsp:nvSpPr>
      <dsp:spPr>
        <a:xfrm>
          <a:off x="1750612" y="1606700"/>
          <a:ext cx="1589644" cy="9537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Low cost production</a:t>
          </a:r>
          <a:endParaRPr lang="en-IE" sz="1900" kern="1200" dirty="0"/>
        </a:p>
      </dsp:txBody>
      <dsp:txXfrm>
        <a:off x="1750612" y="1606700"/>
        <a:ext cx="1589644" cy="953786"/>
      </dsp:txXfrm>
    </dsp:sp>
    <dsp:sp modelId="{3285CA25-7B9B-40E6-99C8-13A5B87ACC91}">
      <dsp:nvSpPr>
        <dsp:cNvPr id="0" name=""/>
        <dsp:cNvSpPr/>
      </dsp:nvSpPr>
      <dsp:spPr>
        <a:xfrm>
          <a:off x="3499221" y="1606700"/>
          <a:ext cx="1589644" cy="95378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Low cost maintenance</a:t>
          </a:r>
          <a:endParaRPr lang="en-IE" sz="1900" kern="1200" dirty="0"/>
        </a:p>
      </dsp:txBody>
      <dsp:txXfrm>
        <a:off x="3499221" y="1606700"/>
        <a:ext cx="1589644" cy="953786"/>
      </dsp:txXfrm>
    </dsp:sp>
    <dsp:sp modelId="{CB929ADB-7591-442E-927E-DD08DFAB2125}">
      <dsp:nvSpPr>
        <dsp:cNvPr id="0" name=""/>
        <dsp:cNvSpPr/>
      </dsp:nvSpPr>
      <dsp:spPr>
        <a:xfrm>
          <a:off x="5247830" y="1606700"/>
          <a:ext cx="1589644" cy="9537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Mass customization</a:t>
          </a:r>
          <a:endParaRPr lang="en-IE" sz="1900" kern="1200" dirty="0"/>
        </a:p>
      </dsp:txBody>
      <dsp:txXfrm>
        <a:off x="5247830" y="1606700"/>
        <a:ext cx="1589644" cy="953786"/>
      </dsp:txXfrm>
    </dsp:sp>
    <dsp:sp modelId="{E111B774-D4B5-4381-AE77-026177D927A8}">
      <dsp:nvSpPr>
        <dsp:cNvPr id="0" name=""/>
        <dsp:cNvSpPr/>
      </dsp:nvSpPr>
      <dsp:spPr>
        <a:xfrm>
          <a:off x="1750612" y="2719451"/>
          <a:ext cx="1589644" cy="95378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Reduced maintenance effort</a:t>
          </a:r>
          <a:endParaRPr lang="en-IE" sz="1900" kern="1200" dirty="0"/>
        </a:p>
      </dsp:txBody>
      <dsp:txXfrm>
        <a:off x="1750612" y="2719451"/>
        <a:ext cx="1589644" cy="953786"/>
      </dsp:txXfrm>
    </dsp:sp>
    <dsp:sp modelId="{3449C178-45FC-4D34-BD9D-0928B8DACD05}">
      <dsp:nvSpPr>
        <dsp:cNvPr id="0" name=""/>
        <dsp:cNvSpPr/>
      </dsp:nvSpPr>
      <dsp:spPr>
        <a:xfrm>
          <a:off x="3499221" y="2719451"/>
          <a:ext cx="1589644" cy="95378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1900" kern="1200" dirty="0" smtClean="0"/>
            <a:t>Improved Efficiency and Productivity</a:t>
          </a:r>
          <a:endParaRPr lang="en-IE" sz="1900" kern="1200" dirty="0"/>
        </a:p>
      </dsp:txBody>
      <dsp:txXfrm>
        <a:off x="3499221" y="2719451"/>
        <a:ext cx="1589644" cy="953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16/06/2019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99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25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Did</a:t>
            </a:r>
            <a:r>
              <a:rPr lang="en-GB" baseline="0" dirty="0" smtClean="0"/>
              <a:t> not expand all the variants of </a:t>
            </a:r>
            <a:r>
              <a:rPr lang="en-GB" b="1" baseline="0" dirty="0" smtClean="0"/>
              <a:t>trucks and buses.</a:t>
            </a:r>
          </a:p>
          <a:p>
            <a:endParaRPr lang="en-GB" b="1" baseline="0" dirty="0" smtClean="0"/>
          </a:p>
          <a:p>
            <a:r>
              <a:rPr lang="en-GB" b="0" baseline="0" dirty="0" smtClean="0"/>
              <a:t>And that is just the current new models that you can buy right now. We are not even considering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2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5424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13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1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41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65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2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Presenter 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6858675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5573"/>
            <a:ext cx="7886700" cy="4351338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9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8650" y="2222500"/>
            <a:ext cx="7600950" cy="3465513"/>
          </a:xfrm>
        </p:spPr>
        <p:txBody>
          <a:bodyPr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10000"/>
              <a:buFontTx/>
              <a:buBlip>
                <a:blip r:embed="rId2"/>
              </a:buBlip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12788" indent="-3508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rgbClr val="008FBE"/>
              </a:buClr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IE" sz="2000" kern="1200" dirty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641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2222500"/>
            <a:ext cx="7600950" cy="3465513"/>
          </a:xfrm>
          <a:solidFill>
            <a:srgbClr val="C61F3E"/>
          </a:solidFill>
        </p:spPr>
        <p:txBody>
          <a:bodyPr>
            <a:norm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ct val="110000"/>
              <a:buFontTx/>
              <a:buBlip>
                <a:blip r:embed="rId2"/>
              </a:buBlip>
              <a:tabLst>
                <a:tab pos="355600" algn="l"/>
              </a:tabLst>
              <a:defRPr lang="en-US" sz="28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12788" indent="-357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77913" indent="-355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IE" sz="2000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n-US" sz="28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000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034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2356339" y="2268904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1207-D886-4092-851F-2646DE1FFE13}" type="datetime1">
              <a:rPr lang="en-US" smtClean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26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0534"/>
            <a:ext cx="7886700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7281"/>
            <a:ext cx="7886700" cy="50796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FEC2-FD8E-4F37-81A3-DCE262AAC820}" type="datetime1">
              <a:rPr lang="en-US" smtClean="0"/>
              <a:t>6/16/2019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6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1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039D084-9049-4DF9-BC6B-D74776E5286B}" type="datetimeFigureOut">
              <a:rPr lang="en-IE" smtClean="0"/>
              <a:t>16/06/2019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497F705-7549-4BBA-AB48-E67F9F0EABE3}" type="slidenum">
              <a:rPr lang="en-IE" smtClean="0"/>
              <a:t>‹#›</a:t>
            </a:fld>
            <a:endParaRPr lang="en-I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7544" y="6021288"/>
            <a:ext cx="8208912" cy="360040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70759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8515349" y="6662334"/>
            <a:ext cx="346711" cy="1669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AEF6BBF-B8DA-4937-AA98-3BED2A28CAB8}" type="slidenum">
              <a:rPr lang="en-IE" sz="900" smtClean="0">
                <a:solidFill>
                  <a:schemeClr val="bg1"/>
                </a:solidFill>
              </a:rPr>
              <a:pPr/>
              <a:t>‹#›</a:t>
            </a:fld>
            <a:endParaRPr lang="en-IE" sz="9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5" r:id="rId3"/>
    <p:sldLayoutId id="2147483672" r:id="rId4"/>
    <p:sldLayoutId id="2147483671" r:id="rId5"/>
    <p:sldLayoutId id="2147483676" r:id="rId6"/>
    <p:sldLayoutId id="2147483677" r:id="rId7"/>
    <p:sldLayoutId id="214748367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18" Type="http://schemas.openxmlformats.org/officeDocument/2006/relationships/image" Target="../media/image38.jpeg"/><Relationship Id="rId3" Type="http://schemas.openxmlformats.org/officeDocument/2006/relationships/image" Target="../media/image23.png"/><Relationship Id="rId21" Type="http://schemas.openxmlformats.org/officeDocument/2006/relationships/comments" Target="../comments/comment3.xml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jpeg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19" Type="http://schemas.openxmlformats.org/officeDocument/2006/relationships/image" Target="../media/image39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393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2800" smtClean="0"/>
              <a:t>2 Software Product Line Engineering</a:t>
            </a:r>
            <a:br>
              <a:rPr lang="en-IE" sz="2800" smtClean="0"/>
            </a:br>
            <a:r>
              <a:rPr lang="en-IE" sz="28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(Example of a Framework)</a:t>
            </a:r>
            <a:endParaRPr lang="de-DE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Domain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</p:spTree>
    <p:extLst>
      <p:ext uri="{BB962C8B-B14F-4D97-AF65-F5344CB8AC3E}">
        <p14:creationId xmlns:p14="http://schemas.microsoft.com/office/powerpoint/2010/main" val="150525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noProof="0" dirty="0" smtClean="0"/>
              <a:t>Application Engineering</a:t>
            </a:r>
            <a:endParaRPr lang="en-GB" noProof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</p:spTree>
    <p:extLst>
      <p:ext uri="{BB962C8B-B14F-4D97-AF65-F5344CB8AC3E}">
        <p14:creationId xmlns:p14="http://schemas.microsoft.com/office/powerpoint/2010/main" val="40824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Engineering:</a:t>
            </a:r>
            <a:br>
              <a:rPr lang="en-GB" sz="2000" dirty="0"/>
            </a:br>
            <a:r>
              <a:rPr lang="en-GB" dirty="0" smtClean="0"/>
              <a:t>Application Engineering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</p:spTree>
    <p:extLst>
      <p:ext uri="{BB962C8B-B14F-4D97-AF65-F5344CB8AC3E}">
        <p14:creationId xmlns:p14="http://schemas.microsoft.com/office/powerpoint/2010/main" val="37264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sp>
        <p:nvSpPr>
          <p:cNvPr id="11" name="Rectangular Callout 10"/>
          <p:cNvSpPr/>
          <p:nvPr/>
        </p:nvSpPr>
        <p:spPr>
          <a:xfrm>
            <a:off x="4431436" y="10584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  <a:endParaRPr lang="en-GB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6473393" y="10584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273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/>
          <p:cNvSpPr/>
          <p:nvPr/>
        </p:nvSpPr>
        <p:spPr>
          <a:xfrm>
            <a:off x="4431436" y="1058415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Architecture</a:t>
            </a:r>
            <a:endParaRPr lang="en-GB" sz="1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6473393" y="1058415"/>
            <a:ext cx="1427962" cy="739348"/>
          </a:xfrm>
          <a:prstGeom prst="wedgeRectCallout">
            <a:avLst>
              <a:gd name="adj1" fmla="val -43632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Product Line Assets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52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pic>
        <p:nvPicPr>
          <p:cNvPr id="5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1"/>
          <a:stretch/>
        </p:blipFill>
        <p:spPr bwMode="auto">
          <a:xfrm>
            <a:off x="7730786" y="2959982"/>
            <a:ext cx="1295632" cy="1129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 descr="C:\d2\splpm\collaborations\bmw\2011-05-16 Meeting Dublin\2011-05-16-BMW\media\BMW3_250px-BMW_E90_front_200903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8510" y="4885619"/>
            <a:ext cx="1268837" cy="686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09" y="2776384"/>
            <a:ext cx="1144656" cy="112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C:\d2\spl\presentations\2013-10-30-ModEvo(SFIReviewRehearsal)\figures\simplifiedFeatureModel-Configured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455628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2\spl\presentations\2013-10-30-ModEvo(SFIReviewRehearsal)\figures\simplifiedFeatureModel-Unconfigured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6" y="2238835"/>
            <a:ext cx="1149669" cy="1023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eft-Right Arrow 1"/>
          <p:cNvSpPr/>
          <p:nvPr/>
        </p:nvSpPr>
        <p:spPr>
          <a:xfrm rot="235226">
            <a:off x="2252116" y="3070063"/>
            <a:ext cx="4772169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-Right Arrow 11"/>
          <p:cNvSpPr/>
          <p:nvPr/>
        </p:nvSpPr>
        <p:spPr>
          <a:xfrm rot="20834081">
            <a:off x="7496818" y="3019246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 rot="1091689">
            <a:off x="7399127" y="3450158"/>
            <a:ext cx="1048136" cy="3105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ular Callout 15"/>
          <p:cNvSpPr/>
          <p:nvPr/>
        </p:nvSpPr>
        <p:spPr>
          <a:xfrm>
            <a:off x="4217584" y="875771"/>
            <a:ext cx="1427962" cy="739348"/>
          </a:xfrm>
          <a:prstGeom prst="wedgeRectCallout">
            <a:avLst>
              <a:gd name="adj1" fmla="val 56036"/>
              <a:gd name="adj2" fmla="val 272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Mapping required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Product Line Engineering</a:t>
            </a:r>
            <a:br>
              <a:rPr lang="en-GB" sz="2000" dirty="0"/>
            </a:b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491" y="2092325"/>
            <a:ext cx="4533018" cy="3627438"/>
          </a:xfrm>
        </p:spPr>
      </p:pic>
      <p:sp>
        <p:nvSpPr>
          <p:cNvPr id="5" name="Rectangular Callout 4"/>
          <p:cNvSpPr/>
          <p:nvPr/>
        </p:nvSpPr>
        <p:spPr>
          <a:xfrm>
            <a:off x="6785046" y="1241059"/>
            <a:ext cx="1427962" cy="739348"/>
          </a:xfrm>
          <a:prstGeom prst="wedgeRectCallout">
            <a:avLst>
              <a:gd name="adj1" fmla="val -73584"/>
              <a:gd name="adj2" fmla="val 154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a.k.a. </a:t>
            </a:r>
            <a:r>
              <a:rPr lang="en-GB" sz="1400" i="1" dirty="0"/>
              <a:t>Domain</a:t>
            </a:r>
            <a:r>
              <a:rPr lang="en-GB" sz="1400" dirty="0"/>
              <a:t> Implementation</a:t>
            </a:r>
            <a:endParaRPr lang="en-GB" sz="1400" dirty="0"/>
          </a:p>
        </p:txBody>
      </p:sp>
      <p:sp>
        <p:nvSpPr>
          <p:cNvPr id="6" name="Rectangular Callout 5"/>
          <p:cNvSpPr/>
          <p:nvPr/>
        </p:nvSpPr>
        <p:spPr>
          <a:xfrm>
            <a:off x="4813237" y="1241059"/>
            <a:ext cx="1427962" cy="739348"/>
          </a:xfrm>
          <a:prstGeom prst="wedgeRectCallout">
            <a:avLst>
              <a:gd name="adj1" fmla="val -32271"/>
              <a:gd name="adj2" fmla="val 1519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a.k.a. </a:t>
            </a:r>
            <a:r>
              <a:rPr lang="en-GB" sz="1400" i="1" dirty="0"/>
              <a:t>Domain</a:t>
            </a:r>
            <a:r>
              <a:rPr lang="en-GB" sz="1400" dirty="0"/>
              <a:t> Analysis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130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Different Approaches to 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 smtClean="0"/>
              <a:t>Proactive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PL assets first</a:t>
            </a:r>
          </a:p>
          <a:p>
            <a:pPr lvl="1"/>
            <a:r>
              <a:rPr lang="de-DE" dirty="0" smtClean="0"/>
              <a:t>Scoping, predictable target segment required</a:t>
            </a:r>
          </a:p>
          <a:p>
            <a:pPr lvl="1"/>
            <a:r>
              <a:rPr lang="de-DE" dirty="0" smtClean="0"/>
              <a:t>Upfront investment</a:t>
            </a:r>
          </a:p>
          <a:p>
            <a:pPr lvl="1"/>
            <a:r>
              <a:rPr lang="de-DE" dirty="0" smtClean="0"/>
              <a:t>Opportunity to structure PL and architecture as a whole</a:t>
            </a:r>
          </a:p>
          <a:p>
            <a:r>
              <a:rPr lang="de-DE" dirty="0" smtClean="0"/>
              <a:t>Reactive </a:t>
            </a:r>
          </a:p>
          <a:p>
            <a:pPr lvl="1"/>
            <a:r>
              <a:rPr lang="de-DE" dirty="0" smtClean="0"/>
              <a:t>Develop </a:t>
            </a:r>
            <a:r>
              <a:rPr lang="de-DE" b="1" dirty="0" smtClean="0"/>
              <a:t>products first</a:t>
            </a:r>
          </a:p>
          <a:p>
            <a:pPr lvl="1"/>
            <a:r>
              <a:rPr lang="de-DE" dirty="0" smtClean="0"/>
              <a:t>Derive PL from products</a:t>
            </a:r>
          </a:p>
          <a:p>
            <a:pPr lvl="1"/>
            <a:r>
              <a:rPr lang="de-DE" dirty="0" smtClean="0"/>
              <a:t>Related approaches: Mining/Reverse Engineering</a:t>
            </a:r>
          </a:p>
          <a:p>
            <a:r>
              <a:rPr lang="de-DE" dirty="0" smtClean="0"/>
              <a:t>Incremental</a:t>
            </a:r>
          </a:p>
          <a:p>
            <a:pPr lvl="1"/>
            <a:r>
              <a:rPr lang="de-DE" dirty="0" smtClean="0"/>
              <a:t>Develop the PL in phases</a:t>
            </a:r>
          </a:p>
          <a:p>
            <a:pPr lvl="1"/>
            <a:r>
              <a:rPr lang="de-DE" dirty="0" smtClean="0"/>
              <a:t>Can be combine with both proactive and reactive approach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791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Current Research</a:t>
            </a:r>
            <a:endParaRPr lang="en-I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" y="2460569"/>
            <a:ext cx="3045530" cy="1915387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84" y="2454788"/>
            <a:ext cx="3064956" cy="1936186"/>
          </a:xfrm>
        </p:spPr>
      </p:pic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3</a:t>
            </a:fld>
            <a:endParaRPr lang="en-US" dirty="0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75956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0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823426" y="1051866"/>
            <a:ext cx="2599944" cy="1565459"/>
          </a:xfrm>
          <a:prstGeom prst="wedgeRectCallout">
            <a:avLst>
              <a:gd name="adj1" fmla="val -72801"/>
              <a:gd name="adj2" fmla="val 908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~100 </a:t>
            </a:r>
            <a:r>
              <a:rPr lang="de-DE" sz="2800" dirty="0">
                <a:solidFill>
                  <a:schemeClr val="tx1"/>
                </a:solidFill>
              </a:rPr>
              <a:t>ECUs</a:t>
            </a:r>
            <a:br>
              <a:rPr lang="de-DE" sz="2800" dirty="0">
                <a:solidFill>
                  <a:schemeClr val="tx1"/>
                </a:solidFill>
              </a:rPr>
            </a:br>
            <a:r>
              <a:rPr lang="de-DE" sz="1100" dirty="0">
                <a:solidFill>
                  <a:schemeClr val="tx1"/>
                </a:solidFill>
              </a:rPr>
              <a:t>(Electronic Control Units)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974312" y="1073976"/>
            <a:ext cx="2599944" cy="1565459"/>
          </a:xfrm>
          <a:prstGeom prst="wedgeRectCallout">
            <a:avLst>
              <a:gd name="adj1" fmla="val 54697"/>
              <a:gd name="adj2" fmla="val 932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~150 Million lines of </a:t>
            </a:r>
            <a:r>
              <a:rPr lang="de-DE" sz="2800" dirty="0">
                <a:solidFill>
                  <a:schemeClr val="tx1"/>
                </a:solidFill>
              </a:rPr>
              <a:t>code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Many Variants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87392" y="-3405785"/>
            <a:ext cx="117000000" cy="42929105"/>
          </a:xfrm>
        </p:spPr>
      </p:pic>
      <p:sp>
        <p:nvSpPr>
          <p:cNvPr id="3" name="Rectangle 2"/>
          <p:cNvSpPr/>
          <p:nvPr/>
        </p:nvSpPr>
        <p:spPr>
          <a:xfrm>
            <a:off x="0" y="571500"/>
            <a:ext cx="9144000" cy="5715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728973" y="6020594"/>
            <a:ext cx="3342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chemeClr val="accent6"/>
                </a:solidFill>
              </a:rPr>
              <a:t>Source: Product info and configurators on http://www.mercedes.de</a:t>
            </a:r>
            <a:endParaRPr lang="en-US" sz="9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300" y="73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51164 -2.5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90" y="-1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Origin </a:t>
            </a:r>
            <a:r>
              <a:rPr lang="de-DE" smtClean="0"/>
              <a:t>of </a:t>
            </a:r>
            <a:r>
              <a:rPr lang="de-DE" smtClean="0"/>
              <a:t>Product Lines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Sucessful </a:t>
            </a:r>
            <a:r>
              <a:rPr lang="de-DE" sz="200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Product Portfolio</a:t>
            </a:r>
          </a:p>
          <a:p>
            <a:r>
              <a:rPr lang="de-DE" sz="2000" dirty="0"/>
              <a:t>Few systems are truely unique</a:t>
            </a:r>
          </a:p>
          <a:p>
            <a:r>
              <a:rPr lang="de-DE" sz="2000" u="sng" dirty="0"/>
              <a:t>Strategic</a:t>
            </a:r>
            <a:r>
              <a:rPr lang="de-DE" sz="2000" dirty="0"/>
              <a:t> Reuse</a:t>
            </a:r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625" y="3364830"/>
            <a:ext cx="1267522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1700" y="3368994"/>
            <a:ext cx="1263358" cy="95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5714" y="3364830"/>
            <a:ext cx="1275017" cy="96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7298" y="3362748"/>
            <a:ext cx="1275016" cy="97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grpSp>
        <p:nvGrpSpPr>
          <p:cNvPr id="3" name="Group 2"/>
          <p:cNvGrpSpPr/>
          <p:nvPr/>
        </p:nvGrpSpPr>
        <p:grpSpPr>
          <a:xfrm>
            <a:off x="942021" y="1868828"/>
            <a:ext cx="6510300" cy="3690327"/>
            <a:chOff x="216024" y="1052736"/>
            <a:chExt cx="8660347" cy="4932448"/>
          </a:xfrm>
        </p:grpSpPr>
        <p:pic>
          <p:nvPicPr>
            <p:cNvPr id="22" name="Picture 6" descr="C:\d2\spl\presentations\2010-11-25-CSET2\splOverview\SPLs\Phones\c5-03_graph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24" y="1052736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Picture 7" descr="C:\d2\spl\presentations\2010-11-25-CSET2\splOverview\SPLs\Phones\nokia_e7_silver_whit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1912" y="1436779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8" descr="C:\d2\spl\presentations\2010-11-25-CSET2\splOverview\SPLs\Phones\nokia_5250_titaniu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47800" y="1820822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9" descr="C:\d2\spl\presentations\2010-11-25-CSET2\splOverview\SPLs\Phones\c3_silver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3688" y="2204864"/>
              <a:ext cx="1836712" cy="1836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Picture 17" descr="C:\d2\spl\presentations\2010-11-25-CSET2\splOverview\SPLs\ECommerce\hp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860032" y="1124744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Picture 16" descr="C:\d2\spl\presentations\2010-11-25-CSET2\splOverview\SPLs\ECommerce\wine_store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39704" y="1580795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15" descr="C:\d2\spl\presentations\2010-11-25-CSET2\splOverview\SPLs\ECommerce\xerox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819376" y="203684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14" descr="C:\d2\spl\presentations\2010-11-25-CSET2\splOverview\SPLs\ECommerce\eu_bookshop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99047" y="2492896"/>
              <a:ext cx="1369297" cy="1236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14" descr="C:\d2\splpm\collaborations\bmw\2011-05-16 Meeting Dublin\2011-05-16-BMW\media\BMW1_250px-BMW_E81_front_20080719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7544" y="4077072"/>
              <a:ext cx="143312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15" descr="C:\d2\splpm\collaborations\bmw\2011-05-16 Meeting Dublin\2011-05-16-BMW\media\BMW3_250px-BMW_E90_front_20090301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34251" y="4077072"/>
              <a:ext cx="1655170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0" name="Picture 16" descr="C:\d2\splpm\collaborations\bmw\2011-05-16 Meeting Dublin\2011-05-16-BMW\media\BMW5_250px-BMW_530d_(F10)_front_20100410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023007" y="4077072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Picture 17" descr="C:\d2\splpm\collaborations\bmw\2011-05-16 Meeting Dublin\2011-05-16-BMW\media\BMW6_250px-BMW_645i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12160" y="4077072"/>
              <a:ext cx="136421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Picture 18" descr="C:\d2\splpm\collaborations\bmw\2011-05-16 Meeting Dublin\2011-05-16-BMW\media\BMW7_250px-2010_BMW_750i_--_03-14-2010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67544" y="5085184"/>
              <a:ext cx="1666667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" name="Picture 19" descr="C:\d2\splpm\collaborations\bmw\2011-05-16 Meeting Dublin\2011-05-16-BMW\media\BMWGT_250px-BMW_550i_GT_--_04-10-2011_1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746659" y="4077072"/>
              <a:ext cx="1531915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4" name="Picture 20" descr="C:\d2\splpm\collaborations\bmw\2011-05-16 Meeting Dublin\2011-05-16-BMW\media\BMWX1_250px-BMW_X1_sDrive18d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329206" y="5085184"/>
              <a:ext cx="1490066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21" descr="C:\d2\splpm\collaborations\bmw\2011-05-16 Meeting Dublin\2011-05-16-BMW\media\BMWX3_250px-2011_BMW_X3_--_2011_DC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4267" y="5085184"/>
              <a:ext cx="1451613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2" descr="C:\d2\splpm\collaborations\bmw\2011-05-16 Meeting Dublin\2011-05-16-BMW\media\BMWX5_250px-BMW_X5_4.8i_--_04-22-2010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660875" y="5085184"/>
              <a:ext cx="15964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23" descr="C:\d2\splpm\collaborations\bmw\2011-05-16 Meeting Dublin\2011-05-16-BMW\media\BMWX6_250px-2009_BMW_X6_xDrive35i.jpg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452320" y="5085184"/>
              <a:ext cx="1424051" cy="90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Product </a:t>
            </a:r>
            <a:r>
              <a:rPr lang="de-DE" smtClean="0"/>
              <a:t>Lines</a:t>
            </a:r>
            <a:endParaRPr lang="en-IE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04" y="1485901"/>
            <a:ext cx="5762592" cy="4233863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28650" y="5952566"/>
            <a:ext cx="6842125" cy="300037"/>
          </a:xfrm>
        </p:spPr>
        <p:txBody>
          <a:bodyPr/>
          <a:lstStyle/>
          <a:p>
            <a:pPr marL="0" indent="0">
              <a:buNone/>
            </a:pPr>
            <a:r>
              <a:rPr lang="de-DE" sz="1200" dirty="0"/>
              <a:t>[Clements and Northrop 2002]</a:t>
            </a:r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2231741" y="608687"/>
            <a:ext cx="2400267" cy="900100"/>
          </a:xfrm>
          <a:prstGeom prst="wedgeRectCallout">
            <a:avLst>
              <a:gd name="adj1" fmla="val 1155"/>
              <a:gd name="adj2" fmla="val 921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Sharing a common, </a:t>
            </a:r>
            <a:r>
              <a:rPr lang="en-IE" sz="2000" b="1" dirty="0"/>
              <a:t>managed</a:t>
            </a:r>
            <a:r>
              <a:rPr lang="en-IE" sz="2000" dirty="0"/>
              <a:t> set of features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872033" y="610791"/>
            <a:ext cx="3420381" cy="897996"/>
          </a:xfrm>
          <a:prstGeom prst="wedgeRectCallout">
            <a:avLst>
              <a:gd name="adj1" fmla="val -38167"/>
              <a:gd name="adj2" fmla="val 966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Developed from a common set of core assets in a prescribed </a:t>
            </a:r>
            <a:r>
              <a:rPr lang="en-IE" sz="2000"/>
              <a:t>way </a:t>
            </a:r>
            <a:r>
              <a:rPr lang="en-IE" sz="2000" smtClean="0"/>
              <a:t>(</a:t>
            </a:r>
            <a:r>
              <a:rPr lang="en-IE" sz="2000" b="1" u="sng" smtClean="0"/>
              <a:t>strategic</a:t>
            </a:r>
            <a:r>
              <a:rPr lang="en-IE" sz="2000" smtClean="0"/>
              <a:t> reuse</a:t>
            </a:r>
            <a:r>
              <a:rPr lang="en-IE" sz="2000" dirty="0"/>
              <a:t>)</a:t>
            </a:r>
            <a:endParaRPr lang="en-IE" sz="2000" dirty="0"/>
          </a:p>
        </p:txBody>
      </p:sp>
      <p:sp>
        <p:nvSpPr>
          <p:cNvPr id="12" name="Rectangular Callout 11"/>
          <p:cNvSpPr/>
          <p:nvPr/>
        </p:nvSpPr>
        <p:spPr>
          <a:xfrm>
            <a:off x="5412094" y="4629133"/>
            <a:ext cx="2400267" cy="900100"/>
          </a:xfrm>
          <a:prstGeom prst="wedgeRectCallout">
            <a:avLst>
              <a:gd name="adj1" fmla="val -74965"/>
              <a:gd name="adj2" fmla="val -443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Set of software intensive systems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5892148" y="1891608"/>
            <a:ext cx="2400267" cy="900100"/>
          </a:xfrm>
          <a:prstGeom prst="wedgeRectCallout">
            <a:avLst>
              <a:gd name="adj1" fmla="val -51876"/>
              <a:gd name="adj2" fmla="val 12110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/>
              <a:t>Targeting a market segment </a:t>
            </a:r>
            <a:r>
              <a:rPr lang="en-IE" sz="2000" dirty="0"/>
              <a:t>(scope</a:t>
            </a:r>
            <a:r>
              <a:rPr lang="en-IE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668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152262" y="1509449"/>
          <a:ext cx="6839479" cy="4167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(Claimed) Benefits 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52261" y="5589241"/>
            <a:ext cx="7524195" cy="300033"/>
          </a:xfrm>
        </p:spPr>
        <p:txBody>
          <a:bodyPr/>
          <a:lstStyle/>
          <a:p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643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055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f92c9bd5-142d-4893-82de-a0401813c99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997</TotalTime>
  <Words>395</Words>
  <Application>Microsoft Office PowerPoint</Application>
  <PresentationFormat>On-screen Show (4:3)</PresentationFormat>
  <Paragraphs>95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Open Sans</vt:lpstr>
      <vt:lpstr>Open Sans Semibold</vt:lpstr>
      <vt:lpstr>Symbol</vt:lpstr>
      <vt:lpstr>LeroResearchCentretemplate2015-Final</vt:lpstr>
      <vt:lpstr>Software Product Line Engineering in Safety-critical Domains</vt:lpstr>
      <vt:lpstr>1 Motivation</vt:lpstr>
      <vt:lpstr>PowerPoint Presentation</vt:lpstr>
      <vt:lpstr>Many Variants</vt:lpstr>
      <vt:lpstr>Origin of Product Lines</vt:lpstr>
      <vt:lpstr>Product Lines</vt:lpstr>
      <vt:lpstr>Product Lines</vt:lpstr>
      <vt:lpstr>(Claimed) Benefits of Product Lines</vt:lpstr>
      <vt:lpstr>Other effects</vt:lpstr>
      <vt:lpstr>Prerequisuites</vt:lpstr>
      <vt:lpstr>2 Software Product Line Engineering (Example of a Framework)</vt:lpstr>
      <vt:lpstr>Product Line Engineering: Domain Engineering</vt:lpstr>
      <vt:lpstr>Product Line Engineering: Application Engineering</vt:lpstr>
      <vt:lpstr>Product Line Engineering: Application Engineering</vt:lpstr>
      <vt:lpstr>Product Line Engineering </vt:lpstr>
      <vt:lpstr>Product Line Engineering </vt:lpstr>
      <vt:lpstr>Product Line Engineering </vt:lpstr>
      <vt:lpstr>Product Line Engineering </vt:lpstr>
      <vt:lpstr>3 Transition to SPLE</vt:lpstr>
      <vt:lpstr>Different Approaches to Product Lines</vt:lpstr>
      <vt:lpstr>4 Variation/Automation and Quality</vt:lpstr>
      <vt:lpstr>5 Current Research</vt:lpstr>
      <vt:lpstr>PowerPoint Presentation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9</cp:revision>
  <cp:lastPrinted>2017-04-04T15:19:26Z</cp:lastPrinted>
  <dcterms:created xsi:type="dcterms:W3CDTF">2019-06-16T21:24:07Z</dcterms:created>
  <dcterms:modified xsi:type="dcterms:W3CDTF">2019-06-17T14:03:02Z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